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9144000" cy="5143500" type="screen16x9"/>
  <p:notesSz cx="6858000" cy="9144000"/>
  <p:embeddedFontLst>
    <p:embeddedFont>
      <p:font typeface="Montserrat" panose="020B060402020202020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Lato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d52827e0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d52827e0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52827e0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d52827e0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c30d869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c30d869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c30d869e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c30d869e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c30d869e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c30d869e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c304bffb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c304bffb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c304bffb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c304bffb7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d52827e0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d52827e0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d52827e0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d52827e0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d52827e0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d52827e0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c304bffb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c304bffb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c304bffb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c304bffb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c304bffb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c304bffb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c30d869e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c30d869e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c304bffb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c304bffb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c30d869e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c30d869e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c304bffb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c304bffb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c304bffb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c304bffb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c30d869e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c30d869e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d52827e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d52827e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entiment-analysis-with-text-mining-13dd2b33de27" TargetMode="External"/><Relationship Id="rId7" Type="http://schemas.openxmlformats.org/officeDocument/2006/relationships/hyperlink" Target="https://youtube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ltk.org/data.html" TargetMode="External"/><Relationship Id="rId5" Type="http://schemas.openxmlformats.org/officeDocument/2006/relationships/hyperlink" Target="https://www.kaggle.com/watts2/glove6b50dtxt" TargetMode="External"/><Relationship Id="rId4" Type="http://schemas.openxmlformats.org/officeDocument/2006/relationships/hyperlink" Target="https://scikit-learn.org/stabl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764775"/>
            <a:ext cx="5017500" cy="20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ĐỒ ÁN CUỐI KÌ KHOA HỌC DỮ LIỆU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/>
              <a:t>PHÂN LOẠI CẢM XÚC CỦA BÌNH LUẬN.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Dựa trên bình luận các video.</a:t>
            </a:r>
            <a:endParaRPr sz="18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539700" y="4779575"/>
            <a:ext cx="36045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Giáo viên hướng dẫn: TRẦN TRUNG KIÊN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4392225" y="3516975"/>
            <a:ext cx="36045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1612377 - TÔ HIẾU MINH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1612418 - PHẠM LƯU TRỌNG NGHĨA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3537150" y="400875"/>
            <a:ext cx="36045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Đại học Khoa học Tự Nhiên TPHCM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1"/>
          </p:nvPr>
        </p:nvSpPr>
        <p:spPr>
          <a:xfrm>
            <a:off x="1509925" y="4275875"/>
            <a:ext cx="7563300" cy="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Biểu đồ số lượng emoij positive/negative trong một câu ở các nhãn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625" y="1180325"/>
            <a:ext cx="5630750" cy="148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625" y="2782854"/>
            <a:ext cx="5630749" cy="1432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34" name="Google Shape;234;p23"/>
          <p:cNvSpPr/>
          <p:nvPr/>
        </p:nvSpPr>
        <p:spPr>
          <a:xfrm>
            <a:off x="3611050" y="2488300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1745500" y="1593800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words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5433100" y="1632425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question or exclamation marks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1608550" y="3254500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emoji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5433100" y="3672425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capital character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9" name="Google Shape;239;p23"/>
          <p:cNvCxnSpPr>
            <a:stCxn id="235" idx="2"/>
            <a:endCxn id="234" idx="1"/>
          </p:cNvCxnSpPr>
          <p:nvPr/>
        </p:nvCxnSpPr>
        <p:spPr>
          <a:xfrm rot="-5400000" flipH="1">
            <a:off x="2762050" y="2022350"/>
            <a:ext cx="511500" cy="1186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3"/>
          <p:cNvCxnSpPr>
            <a:stCxn id="237" idx="3"/>
            <a:endCxn id="234" idx="2"/>
          </p:cNvCxnSpPr>
          <p:nvPr/>
        </p:nvCxnSpPr>
        <p:spPr>
          <a:xfrm rot="10800000" flipH="1">
            <a:off x="2966350" y="3254500"/>
            <a:ext cx="1323600" cy="3831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3"/>
          <p:cNvCxnSpPr>
            <a:stCxn id="238" idx="1"/>
            <a:endCxn id="234" idx="3"/>
          </p:cNvCxnSpPr>
          <p:nvPr/>
        </p:nvCxnSpPr>
        <p:spPr>
          <a:xfrm rot="10800000">
            <a:off x="4969000" y="2871425"/>
            <a:ext cx="464100" cy="1184100"/>
          </a:xfrm>
          <a:prstGeom prst="curvedConnector3">
            <a:avLst>
              <a:gd name="adj1" fmla="val 5001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3"/>
          <p:cNvCxnSpPr>
            <a:stCxn id="236" idx="1"/>
            <a:endCxn id="234" idx="0"/>
          </p:cNvCxnSpPr>
          <p:nvPr/>
        </p:nvCxnSpPr>
        <p:spPr>
          <a:xfrm flipH="1">
            <a:off x="4290100" y="2015525"/>
            <a:ext cx="1143000" cy="472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Preprocessing data</a:t>
            </a:r>
            <a:endParaRPr sz="180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9" name="Google Shape;249;p24"/>
          <p:cNvSpPr txBox="1"/>
          <p:nvPr/>
        </p:nvSpPr>
        <p:spPr>
          <a:xfrm>
            <a:off x="611675" y="1659175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hahahahaha its soooo funny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611675" y="2099500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lmao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611675" y="2539825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good morning eveyone !!!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1675" y="2980150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 watch in 2019 ??? 🥰🥰🥰🥰🥰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611675" y="3420475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Love, 6:30 na mahal magisimba muna ako love sweethear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611675" y="3860800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asfasfasdasgagasdafadafa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5475700" y="1659175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haha so funny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5475700" y="2099500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laugh my ass off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5475700" y="2539825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good morning everyone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5475700" y="2980150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 watch in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5475700" y="3420475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Love love sweetheart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5475700" y="3860800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Preprocessing data</a:t>
            </a:r>
            <a:endParaRPr sz="1800"/>
          </a:p>
        </p:txBody>
      </p:sp>
      <p:sp>
        <p:nvSpPr>
          <p:cNvPr id="266" name="Google Shape;266;p25"/>
          <p:cNvSpPr txBox="1"/>
          <p:nvPr/>
        </p:nvSpPr>
        <p:spPr>
          <a:xfrm>
            <a:off x="136115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Normalize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2755325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Translate unknown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414950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Normalize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547980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Remove space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681010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Remove stop word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" name="Google Shape;271;p25"/>
          <p:cNvCxnSpPr>
            <a:stCxn id="266" idx="3"/>
            <a:endCxn id="267" idx="1"/>
          </p:cNvCxnSpPr>
          <p:nvPr/>
        </p:nvCxnSpPr>
        <p:spPr>
          <a:xfrm>
            <a:off x="2512850" y="2683000"/>
            <a:ext cx="24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25"/>
          <p:cNvCxnSpPr>
            <a:endCxn id="268" idx="1"/>
          </p:cNvCxnSpPr>
          <p:nvPr/>
        </p:nvCxnSpPr>
        <p:spPr>
          <a:xfrm>
            <a:off x="3907100" y="2683000"/>
            <a:ext cx="24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25"/>
          <p:cNvCxnSpPr>
            <a:stCxn id="268" idx="3"/>
            <a:endCxn id="269" idx="1"/>
          </p:cNvCxnSpPr>
          <p:nvPr/>
        </p:nvCxnSpPr>
        <p:spPr>
          <a:xfrm>
            <a:off x="5301200" y="2683000"/>
            <a:ext cx="1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" name="Google Shape;274;p25"/>
          <p:cNvCxnSpPr>
            <a:stCxn id="269" idx="3"/>
            <a:endCxn id="270" idx="1"/>
          </p:cNvCxnSpPr>
          <p:nvPr/>
        </p:nvCxnSpPr>
        <p:spPr>
          <a:xfrm>
            <a:off x="6631500" y="2683000"/>
            <a:ext cx="1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25"/>
          <p:cNvSpPr/>
          <p:nvPr/>
        </p:nvSpPr>
        <p:spPr>
          <a:xfrm>
            <a:off x="251575" y="2473600"/>
            <a:ext cx="909000" cy="4188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8095524" y="2473600"/>
            <a:ext cx="909000" cy="4188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221875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amazinggg VidEoEs owo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🥰🥰</a:t>
            </a: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 !!!!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145280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amazinggg videoes owo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2755325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amazing\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   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424115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         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557145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690175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amazing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" name="Google Shape;283;p25"/>
          <p:cNvCxnSpPr>
            <a:stCxn id="270" idx="3"/>
            <a:endCxn id="276" idx="1"/>
          </p:cNvCxnSpPr>
          <p:nvPr/>
        </p:nvCxnSpPr>
        <p:spPr>
          <a:xfrm>
            <a:off x="7961800" y="2683000"/>
            <a:ext cx="13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5"/>
          <p:cNvCxnSpPr>
            <a:stCxn id="275" idx="3"/>
            <a:endCxn id="266" idx="1"/>
          </p:cNvCxnSpPr>
          <p:nvPr/>
        </p:nvCxnSpPr>
        <p:spPr>
          <a:xfrm>
            <a:off x="1160575" y="2683000"/>
            <a:ext cx="20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5"/>
          <p:cNvSpPr txBox="1"/>
          <p:nvPr/>
        </p:nvSpPr>
        <p:spPr>
          <a:xfrm>
            <a:off x="2474550" y="1538375"/>
            <a:ext cx="5841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dont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won’t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ppl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tbh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3210400" y="1538375"/>
            <a:ext cx="9684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 not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will not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people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to be honest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7" name="Google Shape;287;p25"/>
          <p:cNvCxnSpPr>
            <a:stCxn id="285" idx="3"/>
            <a:endCxn id="286" idx="1"/>
          </p:cNvCxnSpPr>
          <p:nvPr/>
        </p:nvCxnSpPr>
        <p:spPr>
          <a:xfrm>
            <a:off x="3058650" y="1937525"/>
            <a:ext cx="15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Preprocessing data</a:t>
            </a:r>
            <a:endParaRPr sz="1800"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1350625" y="42078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Biểu đồ số lượng của 30 từ được sử dụng nhiều nhất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850" y="1178902"/>
            <a:ext cx="5972300" cy="302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Model ‘s struture</a:t>
            </a:r>
            <a:endParaRPr sz="1800"/>
          </a:p>
        </p:txBody>
      </p:sp>
      <p:sp>
        <p:nvSpPr>
          <p:cNvPr id="300" name="Google Shape;300;p27"/>
          <p:cNvSpPr txBox="1">
            <a:spLocks noGrp="1"/>
          </p:cNvSpPr>
          <p:nvPr>
            <p:ph type="body" idx="1"/>
          </p:nvPr>
        </p:nvSpPr>
        <p:spPr>
          <a:xfrm>
            <a:off x="1249775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Tìm kiếm cấu trúc tốt nhất cũng như tham số tối ưu nhất.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475400" y="3279425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3843725" y="23304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LogisticRegression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3843725" y="3241475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MultinomialNB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1430350" y="27859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1430350" y="3696975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3843725" y="40842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SGDClassifier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6013375" y="3063125"/>
            <a:ext cx="1244100" cy="751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Try on different params</a:t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7756450" y="3001625"/>
            <a:ext cx="874200" cy="87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latin typeface="Courier New"/>
                <a:ea typeface="Courier New"/>
                <a:cs typeface="Courier New"/>
                <a:sym typeface="Courier New"/>
              </a:rPr>
              <a:t>Best Model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9" name="Google Shape;309;p27"/>
          <p:cNvCxnSpPr>
            <a:stCxn id="301" idx="6"/>
            <a:endCxn id="304" idx="1"/>
          </p:cNvCxnSpPr>
          <p:nvPr/>
        </p:nvCxnSpPr>
        <p:spPr>
          <a:xfrm rot="10800000" flipH="1">
            <a:off x="794000" y="2983325"/>
            <a:ext cx="636300" cy="4554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27"/>
          <p:cNvCxnSpPr>
            <a:stCxn id="301" idx="6"/>
            <a:endCxn id="305" idx="1"/>
          </p:cNvCxnSpPr>
          <p:nvPr/>
        </p:nvCxnSpPr>
        <p:spPr>
          <a:xfrm>
            <a:off x="794000" y="3438725"/>
            <a:ext cx="636300" cy="4554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27"/>
          <p:cNvCxnSpPr>
            <a:stCxn id="302" idx="1"/>
            <a:endCxn id="304" idx="3"/>
          </p:cNvCxnSpPr>
          <p:nvPr/>
        </p:nvCxnSpPr>
        <p:spPr>
          <a:xfrm flipH="1">
            <a:off x="3281225" y="2527700"/>
            <a:ext cx="562500" cy="455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7"/>
          <p:cNvCxnSpPr>
            <a:stCxn id="306" idx="1"/>
            <a:endCxn id="305" idx="3"/>
          </p:cNvCxnSpPr>
          <p:nvPr/>
        </p:nvCxnSpPr>
        <p:spPr>
          <a:xfrm rot="10800000">
            <a:off x="3281225" y="3894200"/>
            <a:ext cx="562500" cy="3873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27"/>
          <p:cNvCxnSpPr>
            <a:stCxn id="303" idx="1"/>
            <a:endCxn id="304" idx="3"/>
          </p:cNvCxnSpPr>
          <p:nvPr/>
        </p:nvCxnSpPr>
        <p:spPr>
          <a:xfrm rot="10800000">
            <a:off x="3281225" y="2983325"/>
            <a:ext cx="562500" cy="455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7"/>
          <p:cNvCxnSpPr>
            <a:stCxn id="306" idx="1"/>
            <a:endCxn id="304" idx="3"/>
          </p:cNvCxnSpPr>
          <p:nvPr/>
        </p:nvCxnSpPr>
        <p:spPr>
          <a:xfrm rot="10800000">
            <a:off x="3281225" y="2983100"/>
            <a:ext cx="562500" cy="1298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7"/>
          <p:cNvCxnSpPr>
            <a:stCxn id="304" idx="3"/>
            <a:endCxn id="303" idx="1"/>
          </p:cNvCxnSpPr>
          <p:nvPr/>
        </p:nvCxnSpPr>
        <p:spPr>
          <a:xfrm>
            <a:off x="3281350" y="2983200"/>
            <a:ext cx="562500" cy="455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7"/>
          <p:cNvCxnSpPr>
            <a:stCxn id="303" idx="3"/>
            <a:endCxn id="307" idx="1"/>
          </p:cNvCxnSpPr>
          <p:nvPr/>
        </p:nvCxnSpPr>
        <p:spPr>
          <a:xfrm>
            <a:off x="5694725" y="3438725"/>
            <a:ext cx="3186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7"/>
          <p:cNvCxnSpPr>
            <a:stCxn id="307" idx="3"/>
            <a:endCxn id="308" idx="2"/>
          </p:cNvCxnSpPr>
          <p:nvPr/>
        </p:nvCxnSpPr>
        <p:spPr>
          <a:xfrm>
            <a:off x="7257475" y="3438725"/>
            <a:ext cx="4989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27"/>
          <p:cNvCxnSpPr>
            <a:stCxn id="302" idx="3"/>
            <a:endCxn id="307" idx="1"/>
          </p:cNvCxnSpPr>
          <p:nvPr/>
        </p:nvCxnSpPr>
        <p:spPr>
          <a:xfrm>
            <a:off x="5694725" y="2527700"/>
            <a:ext cx="318600" cy="9111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27"/>
          <p:cNvCxnSpPr>
            <a:stCxn id="306" idx="3"/>
            <a:endCxn id="307" idx="1"/>
          </p:cNvCxnSpPr>
          <p:nvPr/>
        </p:nvCxnSpPr>
        <p:spPr>
          <a:xfrm rot="10800000" flipH="1">
            <a:off x="5694725" y="3438800"/>
            <a:ext cx="318600" cy="8427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1297500" y="11730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MultinomialNB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2158963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5225688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325" y="2806922"/>
            <a:ext cx="2816961" cy="10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910" y="2806925"/>
            <a:ext cx="2989574" cy="10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1297500" y="11730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LogisticRegression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2158963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5225688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0" name="Google Shape;3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124" y="2806925"/>
            <a:ext cx="2898151" cy="10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684" y="2806922"/>
            <a:ext cx="2999585" cy="10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1297500" y="11730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SGDClassifier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2158963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5225688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1" name="Google Shape;3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434" y="2732850"/>
            <a:ext cx="2941541" cy="10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97" y="2725244"/>
            <a:ext cx="2941550" cy="111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25" y="1354050"/>
            <a:ext cx="83724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MOTIVATION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888" y="2104978"/>
            <a:ext cx="2337319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574" y="2104975"/>
            <a:ext cx="3970819" cy="21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900" y="3198176"/>
            <a:ext cx="2337300" cy="1028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>
            <a:spLocks noGrp="1"/>
          </p:cNvSpPr>
          <p:nvPr>
            <p:ph type="body" idx="1"/>
          </p:nvPr>
        </p:nvSpPr>
        <p:spPr>
          <a:xfrm>
            <a:off x="1297500" y="12227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Hiểu được tâm lý của người dùng, đưa ra các nội dung phù hợp.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SUMMARY</a:t>
            </a:r>
            <a:endParaRPr/>
          </a:p>
        </p:txBody>
      </p:sp>
      <p:sp>
        <p:nvSpPr>
          <p:cNvPr id="364" name="Google Shape;364;p32"/>
          <p:cNvSpPr/>
          <p:nvPr/>
        </p:nvSpPr>
        <p:spPr>
          <a:xfrm>
            <a:off x="494375" y="1975350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2"/>
          <p:cNvSpPr/>
          <p:nvPr/>
        </p:nvSpPr>
        <p:spPr>
          <a:xfrm>
            <a:off x="3568338" y="193710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LogisticRegression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1265163" y="193708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6032350" y="1759050"/>
            <a:ext cx="1244100" cy="751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endParaRPr/>
          </a:p>
        </p:txBody>
      </p:sp>
      <p:sp>
        <p:nvSpPr>
          <p:cNvPr id="368" name="Google Shape;368;p32"/>
          <p:cNvSpPr/>
          <p:nvPr/>
        </p:nvSpPr>
        <p:spPr>
          <a:xfrm>
            <a:off x="7775425" y="1697550"/>
            <a:ext cx="874200" cy="87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latin typeface="Courier New"/>
                <a:ea typeface="Courier New"/>
                <a:cs typeface="Courier New"/>
                <a:sym typeface="Courier New"/>
              </a:rPr>
              <a:t>Final Model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69" name="Google Shape;369;p32"/>
          <p:cNvCxnSpPr>
            <a:endCxn id="366" idx="1"/>
          </p:cNvCxnSpPr>
          <p:nvPr/>
        </p:nvCxnSpPr>
        <p:spPr>
          <a:xfrm>
            <a:off x="812763" y="2133738"/>
            <a:ext cx="452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32"/>
          <p:cNvCxnSpPr>
            <a:stCxn id="365" idx="1"/>
            <a:endCxn id="366" idx="3"/>
          </p:cNvCxnSpPr>
          <p:nvPr/>
        </p:nvCxnSpPr>
        <p:spPr>
          <a:xfrm flipH="1">
            <a:off x="3116238" y="2134350"/>
            <a:ext cx="4521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32"/>
          <p:cNvCxnSpPr>
            <a:stCxn id="365" idx="3"/>
            <a:endCxn id="367" idx="1"/>
          </p:cNvCxnSpPr>
          <p:nvPr/>
        </p:nvCxnSpPr>
        <p:spPr>
          <a:xfrm>
            <a:off x="5419338" y="2134350"/>
            <a:ext cx="612900" cy="6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32"/>
          <p:cNvCxnSpPr>
            <a:stCxn id="367" idx="3"/>
            <a:endCxn id="368" idx="2"/>
          </p:cNvCxnSpPr>
          <p:nvPr/>
        </p:nvCxnSpPr>
        <p:spPr>
          <a:xfrm>
            <a:off x="7276450" y="2134650"/>
            <a:ext cx="4989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32"/>
          <p:cNvSpPr txBox="1"/>
          <p:nvPr/>
        </p:nvSpPr>
        <p:spPr>
          <a:xfrm>
            <a:off x="5830000" y="1007850"/>
            <a:ext cx="16488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clf_C: 1.0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max_df = 0.25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min_df = 2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ngram_range = (1, 2)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25" y="2625525"/>
            <a:ext cx="2932641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500" y="1382724"/>
            <a:ext cx="7038900" cy="3179548"/>
          </a:xfrm>
        </p:spPr>
        <p:txBody>
          <a:bodyPr/>
          <a:lstStyle/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đã</a:t>
            </a:r>
            <a:r>
              <a:rPr lang="en-US" dirty="0" smtClean="0">
                <a:latin typeface="+mj-lt"/>
              </a:rPr>
              <a:t> build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một</a:t>
            </a:r>
            <a:r>
              <a:rPr lang="en-US" dirty="0" smtClean="0">
                <a:latin typeface="+mj-lt"/>
              </a:rPr>
              <a:t> model </a:t>
            </a:r>
            <a:r>
              <a:rPr lang="en-US" dirty="0" err="1" smtClean="0">
                <a:latin typeface="+mj-lt"/>
              </a:rPr>
              <a:t>hoàn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chỉnh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để</a:t>
            </a:r>
            <a:r>
              <a:rPr lang="en-US" dirty="0" smtClean="0">
                <a:latin typeface="+mj-lt"/>
              </a:rPr>
              <a:t>  </a:t>
            </a:r>
            <a:r>
              <a:rPr lang="en-US" dirty="0" err="1" smtClean="0">
                <a:latin typeface="+mj-lt"/>
              </a:rPr>
              <a:t>có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thể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nhận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cảm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xúc</a:t>
            </a:r>
            <a:r>
              <a:rPr lang="en-US" dirty="0" smtClean="0">
                <a:latin typeface="+mj-lt"/>
              </a:rPr>
              <a:t> qua </a:t>
            </a:r>
            <a:r>
              <a:rPr lang="en-US" dirty="0" err="1" smtClean="0">
                <a:latin typeface="+mj-lt"/>
              </a:rPr>
              <a:t>văn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bản</a:t>
            </a:r>
            <a:r>
              <a:rPr lang="en-US" dirty="0" smtClean="0">
                <a:latin typeface="+mj-lt"/>
              </a:rPr>
              <a:t>.</a:t>
            </a: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thiết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lập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môi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trường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để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gọi</a:t>
            </a:r>
            <a:r>
              <a:rPr lang="en-US" dirty="0" smtClean="0">
                <a:latin typeface="+mj-lt"/>
              </a:rPr>
              <a:t> google API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crawl data </a:t>
            </a:r>
            <a:r>
              <a:rPr lang="en-US" dirty="0" err="1" smtClean="0">
                <a:latin typeface="+mj-lt"/>
              </a:rPr>
              <a:t>từ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youtube</a:t>
            </a:r>
            <a:r>
              <a:rPr lang="en-US" dirty="0" smtClean="0">
                <a:latin typeface="+mj-lt"/>
              </a:rPr>
              <a:t>.</a:t>
            </a: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thêm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kĩ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năng</a:t>
            </a:r>
            <a:r>
              <a:rPr lang="en-US" dirty="0" smtClean="0">
                <a:latin typeface="+mj-lt"/>
              </a:rPr>
              <a:t> extract feature </a:t>
            </a:r>
            <a:r>
              <a:rPr lang="en-US" dirty="0" err="1" smtClean="0">
                <a:latin typeface="+mj-lt"/>
              </a:rPr>
              <a:t>từ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một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văn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bản</a:t>
            </a:r>
            <a:r>
              <a:rPr lang="en-US" dirty="0" smtClean="0">
                <a:latin typeface="+mj-lt"/>
              </a:rPr>
              <a:t>, </a:t>
            </a:r>
            <a:r>
              <a:rPr lang="en-US" dirty="0" err="1" smtClean="0">
                <a:latin typeface="+mj-lt"/>
              </a:rPr>
              <a:t>xử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lý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một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văn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bản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thô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thành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một</a:t>
            </a:r>
            <a:r>
              <a:rPr lang="en-US" dirty="0" smtClean="0">
                <a:latin typeface="+mj-lt"/>
              </a:rPr>
              <a:t> clean text.</a:t>
            </a:r>
          </a:p>
          <a:p>
            <a:r>
              <a:rPr lang="en-US" dirty="0" err="1" smtClean="0">
                <a:latin typeface="+mj-lt"/>
              </a:rPr>
              <a:t>Cùng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với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đó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cũng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tìm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hiểu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thư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viện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chứa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dictionary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xử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lý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văn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bản</a:t>
            </a:r>
            <a:r>
              <a:rPr lang="en-US" dirty="0" smtClean="0">
                <a:latin typeface="+mj-lt"/>
              </a:rPr>
              <a:t>.</a:t>
            </a: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tìm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hiểu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kỹ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thuật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BoW</a:t>
            </a:r>
            <a:r>
              <a:rPr lang="en-US" dirty="0" smtClean="0">
                <a:latin typeface="+mj-lt"/>
              </a:rPr>
              <a:t>, TF-IDF, </a:t>
            </a:r>
            <a:r>
              <a:rPr lang="en-US" dirty="0" err="1" smtClean="0">
                <a:latin typeface="+mj-lt"/>
              </a:rPr>
              <a:t>và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loại</a:t>
            </a:r>
            <a:r>
              <a:rPr lang="en-US" dirty="0" smtClean="0">
                <a:latin typeface="+mj-lt"/>
              </a:rPr>
              <a:t> multi label classifier </a:t>
            </a:r>
            <a:r>
              <a:rPr lang="en-US" dirty="0" err="1" smtClean="0">
                <a:latin typeface="+mj-lt"/>
              </a:rPr>
              <a:t>trong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skicit</a:t>
            </a:r>
            <a:r>
              <a:rPr lang="en-US" dirty="0" smtClean="0">
                <a:latin typeface="+mj-lt"/>
              </a:rPr>
              <a:t>-learn.</a:t>
            </a: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học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cách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sử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dụng</a:t>
            </a:r>
            <a:r>
              <a:rPr lang="en-US" dirty="0" smtClean="0">
                <a:latin typeface="+mj-lt"/>
              </a:rPr>
              <a:t> grid search, cross validation </a:t>
            </a:r>
            <a:r>
              <a:rPr lang="en-US" dirty="0" err="1" smtClean="0">
                <a:latin typeface="+mj-lt"/>
              </a:rPr>
              <a:t>để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khám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phá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ra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parameters </a:t>
            </a:r>
            <a:r>
              <a:rPr lang="en-US" dirty="0" err="1" smtClean="0">
                <a:latin typeface="+mj-lt"/>
              </a:rPr>
              <a:t>nào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sẽ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phù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hợp</a:t>
            </a:r>
            <a:r>
              <a:rPr lang="en-US" dirty="0" smtClean="0">
                <a:latin typeface="+mj-lt"/>
              </a:rPr>
              <a:t> (accuracy </a:t>
            </a:r>
            <a:r>
              <a:rPr lang="en-US" dirty="0" err="1" smtClean="0">
                <a:latin typeface="+mj-lt"/>
              </a:rPr>
              <a:t>cao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nhất</a:t>
            </a:r>
            <a:r>
              <a:rPr lang="en-US" dirty="0" smtClean="0">
                <a:latin typeface="+mj-lt"/>
              </a:rPr>
              <a:t>) </a:t>
            </a:r>
            <a:r>
              <a:rPr lang="en-US" dirty="0" err="1" smtClean="0">
                <a:latin typeface="+mj-lt"/>
              </a:rPr>
              <a:t>cho</a:t>
            </a:r>
            <a:r>
              <a:rPr lang="en-US" dirty="0" smtClean="0">
                <a:latin typeface="+mj-lt"/>
              </a:rPr>
              <a:t> model </a:t>
            </a:r>
            <a:r>
              <a:rPr lang="en-US" dirty="0" err="1" smtClean="0">
                <a:latin typeface="+mj-lt"/>
              </a:rPr>
              <a:t>của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mình</a:t>
            </a:r>
            <a:r>
              <a:rPr lang="en-US" dirty="0" smtClean="0">
                <a:latin typeface="+mj-lt"/>
              </a:rPr>
              <a:t>.</a:t>
            </a:r>
          </a:p>
          <a:p>
            <a:r>
              <a:rPr lang="en-US" dirty="0" err="1" smtClean="0">
                <a:latin typeface="+mj-lt"/>
              </a:rPr>
              <a:t>Nhóm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hiểu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được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sự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cực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khổ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của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những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người</a:t>
            </a:r>
            <a:r>
              <a:rPr lang="en-US" dirty="0" smtClean="0">
                <a:latin typeface="+mj-lt"/>
              </a:rPr>
              <a:t> </a:t>
            </a:r>
            <a:r>
              <a:rPr lang="en-US" dirty="0" err="1" smtClean="0">
                <a:latin typeface="+mj-lt"/>
              </a:rPr>
              <a:t>ngồi</a:t>
            </a:r>
            <a:r>
              <a:rPr lang="en-US" smtClean="0">
                <a:latin typeface="+mj-lt"/>
              </a:rPr>
              <a:t> annotate.</a:t>
            </a:r>
            <a:endParaRPr lang="en-US" dirty="0" smtClean="0">
              <a:latin typeface="+mj-lt"/>
            </a:endParaRPr>
          </a:p>
          <a:p>
            <a:pPr marL="146050" indent="0">
              <a:buNone/>
            </a:pP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1213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 smtClean="0"/>
              <a:t>REFERENCE</a:t>
            </a:r>
            <a:r>
              <a:rPr lang="en-US" dirty="0" smtClean="0"/>
              <a:t>S</a:t>
            </a:r>
            <a:endParaRPr dirty="0"/>
          </a:p>
        </p:txBody>
      </p:sp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</a:t>
            </a:r>
            <a:r>
              <a:rPr lang="vi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towardsdatascience.com/sentiment-analysis-with-text-mining-13dd2b33de27</a:t>
            </a:r>
            <a:endParaRPr lang="en-US" u="sng" dirty="0" smtClean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AutoNum type="arabicPeriod"/>
            </a:pPr>
            <a:r>
              <a:rPr lang="en-US" dirty="0">
                <a:hlinkClick r:id="rId4"/>
              </a:rPr>
              <a:t>https://scikit-learn.org/stable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0">
              <a:lnSpc>
                <a:spcPct val="200000"/>
              </a:lnSpc>
              <a:buAutoNum type="arabicPeriod"/>
            </a:pPr>
            <a:r>
              <a:rPr lang="en-US" dirty="0" smtClean="0"/>
              <a:t>Resources: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300" dirty="0" smtClean="0"/>
              <a:t>Glove Vector: </a:t>
            </a:r>
            <a:r>
              <a:rPr lang="en-US" sz="1300" dirty="0">
                <a:hlinkClick r:id="rId5"/>
              </a:rPr>
              <a:t>https://www.kaggle.com/watts2/glove6b50dtxt</a:t>
            </a:r>
            <a:endParaRPr lang="en-US" sz="1300" dirty="0"/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300" dirty="0" smtClean="0"/>
              <a:t>Stop </a:t>
            </a:r>
            <a:r>
              <a:rPr lang="en-US" sz="1300" dirty="0"/>
              <a:t>words in Natural Language Toolkit: </a:t>
            </a:r>
            <a:r>
              <a:rPr lang="en-US" sz="1300" dirty="0">
                <a:hlinkClick r:id="rId6"/>
              </a:rPr>
              <a:t>https://www.nltk.org/data.html</a:t>
            </a:r>
            <a:r>
              <a:rPr lang="en-US" sz="1300" dirty="0"/>
              <a:t> 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300" dirty="0" smtClean="0"/>
              <a:t>Crawl </a:t>
            </a:r>
            <a:r>
              <a:rPr lang="en-US" sz="1300" dirty="0"/>
              <a:t>Data: </a:t>
            </a:r>
            <a:r>
              <a:rPr lang="en-US" sz="1300" dirty="0">
                <a:hlinkClick r:id="rId7"/>
              </a:rPr>
              <a:t>https://youtube.com</a:t>
            </a:r>
            <a:endParaRPr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MOTIVATION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1"/>
          </p:nvPr>
        </p:nvSpPr>
        <p:spPr>
          <a:xfrm>
            <a:off x="1297500" y="12227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Đưa ra đánh giá về nội dung tốt hơn là Like/Dislike.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Có ý nghĩa đối với các hệ thống đánh giá, nhận xét sản phẩm, công ty, ...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156" y="2117238"/>
            <a:ext cx="2641850" cy="2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057" y="2197257"/>
            <a:ext cx="3783675" cy="21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PROBLEM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2826975" y="1636000"/>
            <a:ext cx="3193500" cy="49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Welcome back ! I miss you so bad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2" name="Google Shape;162;p16"/>
          <p:cNvCxnSpPr/>
          <p:nvPr/>
        </p:nvCxnSpPr>
        <p:spPr>
          <a:xfrm flipH="1">
            <a:off x="3036475" y="2146400"/>
            <a:ext cx="9684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6"/>
          <p:cNvCxnSpPr/>
          <p:nvPr/>
        </p:nvCxnSpPr>
        <p:spPr>
          <a:xfrm flipH="1">
            <a:off x="3900250" y="2146400"/>
            <a:ext cx="387900" cy="9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6"/>
          <p:cNvCxnSpPr/>
          <p:nvPr/>
        </p:nvCxnSpPr>
        <p:spPr>
          <a:xfrm>
            <a:off x="5047390" y="2146400"/>
            <a:ext cx="1116900" cy="7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16"/>
          <p:cNvCxnSpPr/>
          <p:nvPr/>
        </p:nvCxnSpPr>
        <p:spPr>
          <a:xfrm>
            <a:off x="4685425" y="2107125"/>
            <a:ext cx="549600" cy="102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16"/>
          <p:cNvSpPr txBox="1"/>
          <p:nvPr/>
        </p:nvSpPr>
        <p:spPr>
          <a:xfrm>
            <a:off x="2172600" y="29318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Neutral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3319750" y="31412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Happy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4754750" y="31412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Sad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6020475" y="29577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Angry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2486875" y="257175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3605350" y="280295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5151925" y="280295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6229875" y="265670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Collecting Data</a:t>
            </a:r>
            <a:endParaRPr sz="1800"/>
          </a:p>
        </p:txBody>
      </p:sp>
      <p:sp>
        <p:nvSpPr>
          <p:cNvPr id="179" name="Google Shape;179;p17"/>
          <p:cNvSpPr/>
          <p:nvPr/>
        </p:nvSpPr>
        <p:spPr>
          <a:xfrm>
            <a:off x="684125" y="2453050"/>
            <a:ext cx="1329600" cy="57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Youtube API</a:t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3428400" y="2453050"/>
            <a:ext cx="1808400" cy="57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Comment list file</a:t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3428400" y="3178100"/>
            <a:ext cx="18084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encoded_happy.txt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encoded_sad.txt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encoded_angry.txt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encoded_prank.txt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2" name="Google Shape;182;p17"/>
          <p:cNvCxnSpPr>
            <a:stCxn id="179" idx="3"/>
            <a:endCxn id="180" idx="1"/>
          </p:cNvCxnSpPr>
          <p:nvPr/>
        </p:nvCxnSpPr>
        <p:spPr>
          <a:xfrm>
            <a:off x="2013725" y="2741800"/>
            <a:ext cx="141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17"/>
          <p:cNvSpPr/>
          <p:nvPr/>
        </p:nvSpPr>
        <p:spPr>
          <a:xfrm>
            <a:off x="6651475" y="2453050"/>
            <a:ext cx="1808400" cy="57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CSV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1816925" y="2325550"/>
            <a:ext cx="1808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API call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 string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5331088" y="2325550"/>
            <a:ext cx="12261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Annotate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17"/>
          <p:cNvCxnSpPr>
            <a:stCxn id="180" idx="3"/>
            <a:endCxn id="183" idx="1"/>
          </p:cNvCxnSpPr>
          <p:nvPr/>
        </p:nvCxnSpPr>
        <p:spPr>
          <a:xfrm>
            <a:off x="5236800" y="2741800"/>
            <a:ext cx="141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17"/>
          <p:cNvSpPr txBox="1"/>
          <p:nvPr/>
        </p:nvSpPr>
        <p:spPr>
          <a:xfrm>
            <a:off x="6651475" y="3178100"/>
            <a:ext cx="18084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final_happy.csv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final_sad.csv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final_angry.csv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final_prank.csv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Collecting Data</a:t>
            </a:r>
            <a:endParaRPr sz="1800"/>
          </a:p>
        </p:txBody>
      </p:sp>
      <p:sp>
        <p:nvSpPr>
          <p:cNvPr id="193" name="Google Shape;193;p18"/>
          <p:cNvSpPr txBox="1">
            <a:spLocks noGrp="1"/>
          </p:cNvSpPr>
          <p:nvPr>
            <p:ph type="body" idx="1"/>
          </p:nvPr>
        </p:nvSpPr>
        <p:spPr>
          <a:xfrm>
            <a:off x="1297500" y="16576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Sử dụng API Comment Thread.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Một trong những video đã sử dụng để lấy dữ liệu.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87" y="2507902"/>
            <a:ext cx="2043776" cy="12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567" y="2508402"/>
            <a:ext cx="2043777" cy="12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679" y="2508393"/>
            <a:ext cx="1932008" cy="12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6038" y="2508400"/>
            <a:ext cx="2043775" cy="128931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>
            <a:spLocks noGrp="1"/>
          </p:cNvSpPr>
          <p:nvPr>
            <p:ph type="body" idx="1"/>
          </p:nvPr>
        </p:nvSpPr>
        <p:spPr>
          <a:xfrm>
            <a:off x="1297500" y="4002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Kết quả thu được hơn 40.000 bình luận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Annotating data</a:t>
            </a:r>
            <a:endParaRPr sz="1800"/>
          </a:p>
        </p:txBody>
      </p:sp>
      <p:sp>
        <p:nvSpPr>
          <p:cNvPr id="204" name="Google Shape;204;p19"/>
          <p:cNvSpPr txBox="1">
            <a:spLocks noGrp="1"/>
          </p:cNvSpPr>
          <p:nvPr>
            <p:ph type="body" idx="1"/>
          </p:nvPr>
        </p:nvSpPr>
        <p:spPr>
          <a:xfrm>
            <a:off x="1297500" y="3183050"/>
            <a:ext cx="7038900" cy="16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Các bình luân sẽ được gắn một nhãn mặc định (tùy vào video được lấy), nếu không phù hợp nhóm sẽ chỉnh lại.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Script cho phép ngưng tại bất cứ lúc nào (do thấy mệt muốn đi chơi chẳng hạn).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Số lượng bình luận được gắn nhãn là ~12k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075" y="1346000"/>
            <a:ext cx="5961750" cy="54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075" y="1972741"/>
            <a:ext cx="5961745" cy="112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12" name="Google Shape;212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724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Phân bố của các nhãn trong data thu được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150" y="1567550"/>
            <a:ext cx="31432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19" name="Google Shape;219;p21"/>
          <p:cNvSpPr txBox="1">
            <a:spLocks noGrp="1"/>
          </p:cNvSpPr>
          <p:nvPr>
            <p:ph type="body" idx="1"/>
          </p:nvPr>
        </p:nvSpPr>
        <p:spPr>
          <a:xfrm>
            <a:off x="1509925" y="4275875"/>
            <a:ext cx="7563300" cy="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Biểu đồ số lượng kí tự trong một câu ở các nhãn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0605"/>
            <a:ext cx="9144000" cy="228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660</Words>
  <Application>Microsoft Office PowerPoint</Application>
  <PresentationFormat>On-screen Show (16:9)</PresentationFormat>
  <Paragraphs>160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Montserrat</vt:lpstr>
      <vt:lpstr>Consolas</vt:lpstr>
      <vt:lpstr>Lato</vt:lpstr>
      <vt:lpstr>Arial</vt:lpstr>
      <vt:lpstr>Courier New</vt:lpstr>
      <vt:lpstr>Focus</vt:lpstr>
      <vt:lpstr>ĐỒ ÁN CUỐI KÌ KHOA HỌC DỮ LIỆU  PHÂN LOẠI CẢM XÚC CỦA BÌNH LUẬN. Dựa trên bình luận các video.</vt:lpstr>
      <vt:lpstr>MOTIVATION</vt:lpstr>
      <vt:lpstr>MOTIVATION</vt:lpstr>
      <vt:lpstr>PROBLEM</vt:lpstr>
      <vt:lpstr>PROJECT Collecting Data</vt:lpstr>
      <vt:lpstr>PROJECT Collecting Data</vt:lpstr>
      <vt:lpstr>PROJECT Annotating data</vt:lpstr>
      <vt:lpstr>PROJECT Data Observation</vt:lpstr>
      <vt:lpstr>PROJECT Data Observation</vt:lpstr>
      <vt:lpstr>PROJECT Data Observation</vt:lpstr>
      <vt:lpstr>PROJECT Data Observation</vt:lpstr>
      <vt:lpstr>PROJECT Preprocessing data</vt:lpstr>
      <vt:lpstr>PROJECT Preprocessing data</vt:lpstr>
      <vt:lpstr>PROJECT Preprocessing data</vt:lpstr>
      <vt:lpstr>PROJECT Model ‘s struture</vt:lpstr>
      <vt:lpstr>PROJECT Result</vt:lpstr>
      <vt:lpstr>PROJECT Result</vt:lpstr>
      <vt:lpstr>PROJECT Result</vt:lpstr>
      <vt:lpstr>PROJECT Result</vt:lpstr>
      <vt:lpstr>SUMMARY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CUỐI KÌ KHOA HỌC DỮ LIỆU  PHÂN LOẠI CẢM XÚC CỦA BÌNH LUẬN. Dựa trên bình luận các video.</dc:title>
  <cp:lastModifiedBy>Nghĩa. Phạm Lưu Trọng</cp:lastModifiedBy>
  <cp:revision>7</cp:revision>
  <dcterms:modified xsi:type="dcterms:W3CDTF">2020-01-09T17:49:18Z</dcterms:modified>
</cp:coreProperties>
</file>